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senica Antiqua" panose="020B0604020202020204" charset="0"/>
      <p:regular r:id="rId12"/>
    </p:embeddedFont>
    <p:embeddedFont>
      <p:font typeface="Rugrats Sans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jpeg>
</file>

<file path=ppt/media/image39.png>
</file>

<file path=ppt/media/image4.png>
</file>

<file path=ppt/media/image40.sv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mailto:Durgesh.kumar2024@vitstudent.ac.in" TargetMode="External"/><Relationship Id="rId3" Type="http://schemas.openxmlformats.org/officeDocument/2006/relationships/image" Target="../media/image39.png"/><Relationship Id="rId7" Type="http://schemas.openxmlformats.org/officeDocument/2006/relationships/hyperlink" Target="mailto:Garvik.jain2024@vitstudent.ac.in" TargetMode="External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hyperlink" Target="mailto:Ishani.ghosh2024@vitstudent.ac.in" TargetMode="External"/><Relationship Id="rId4" Type="http://schemas.openxmlformats.org/officeDocument/2006/relationships/image" Target="../media/image40.svg"/><Relationship Id="rId9" Type="http://schemas.openxmlformats.org/officeDocument/2006/relationships/hyperlink" Target="mailto:Shaikh.mahboob2024@vitstudent.ac.i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image" Target="../media/image19.sv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F6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233893" y="0"/>
            <a:ext cx="9054107" cy="10287000"/>
          </a:xfrm>
          <a:custGeom>
            <a:avLst/>
            <a:gdLst/>
            <a:ahLst/>
            <a:cxnLst/>
            <a:rect l="l" t="t" r="r" b="b"/>
            <a:pathLst>
              <a:path w="9054107" h="10287000">
                <a:moveTo>
                  <a:pt x="0" y="0"/>
                </a:moveTo>
                <a:lnTo>
                  <a:pt x="9054107" y="0"/>
                </a:lnTo>
                <a:lnTo>
                  <a:pt x="905410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6743" r="-6873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11137761" y="1357343"/>
            <a:ext cx="5246370" cy="7572314"/>
            <a:chOff x="0" y="0"/>
            <a:chExt cx="812800" cy="11731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1173150"/>
            </a:xfrm>
            <a:custGeom>
              <a:avLst/>
              <a:gdLst/>
              <a:ahLst/>
              <a:cxnLst/>
              <a:rect l="l" t="t" r="r" b="b"/>
              <a:pathLst>
                <a:path w="812800" h="1173150">
                  <a:moveTo>
                    <a:pt x="0" y="0"/>
                  </a:moveTo>
                  <a:lnTo>
                    <a:pt x="812800" y="0"/>
                  </a:lnTo>
                  <a:lnTo>
                    <a:pt x="812800" y="1173150"/>
                  </a:lnTo>
                  <a:lnTo>
                    <a:pt x="0" y="1173150"/>
                  </a:lnTo>
                  <a:close/>
                </a:path>
              </a:pathLst>
            </a:custGeom>
            <a:blipFill>
              <a:blip r:embed="rId4"/>
              <a:stretch>
                <a:fillRect l="-58638" t="29" r="-58638" b="-7475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75654" y="1283002"/>
            <a:ext cx="7760080" cy="7028319"/>
            <a:chOff x="0" y="0"/>
            <a:chExt cx="10346773" cy="9371092"/>
          </a:xfrm>
        </p:grpSpPr>
        <p:sp>
          <p:nvSpPr>
            <p:cNvPr id="6" name="Freeform 6"/>
            <p:cNvSpPr/>
            <p:nvPr/>
          </p:nvSpPr>
          <p:spPr>
            <a:xfrm>
              <a:off x="3942684" y="0"/>
              <a:ext cx="2461405" cy="2461405"/>
            </a:xfrm>
            <a:custGeom>
              <a:avLst/>
              <a:gdLst/>
              <a:ahLst/>
              <a:cxnLst/>
              <a:rect l="l" t="t" r="r" b="b"/>
              <a:pathLst>
                <a:path w="2461405" h="2461405">
                  <a:moveTo>
                    <a:pt x="0" y="0"/>
                  </a:moveTo>
                  <a:lnTo>
                    <a:pt x="2461405" y="0"/>
                  </a:lnTo>
                  <a:lnTo>
                    <a:pt x="2461405" y="2461405"/>
                  </a:lnTo>
                  <a:lnTo>
                    <a:pt x="0" y="24614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376308"/>
              <a:ext cx="10346773" cy="47625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550"/>
                </a:lnSpc>
                <a:spcBef>
                  <a:spcPct val="0"/>
                </a:spcBef>
              </a:pPr>
              <a:r>
                <a:rPr lang="en-US" sz="9000" u="none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Fitsync: Mindful Fitness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8173165"/>
              <a:ext cx="10346773" cy="11979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04"/>
                </a:lnSpc>
                <a:spcBef>
                  <a:spcPct val="0"/>
                </a:spcBef>
              </a:pPr>
              <a:r>
                <a:rPr lang="en-US" sz="2503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Unite fitness and mindfulness for a healthier, more focused lifestyle.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46C6F350-E8E0-A544-3275-BDCE891018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4" t="22760" r="24356" b="26560"/>
          <a:stretch>
            <a:fillRect/>
          </a:stretch>
        </p:blipFill>
        <p:spPr>
          <a:xfrm>
            <a:off x="11963400" y="3145033"/>
            <a:ext cx="3644201" cy="3581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D6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9334166" y="1823530"/>
            <a:ext cx="7667864" cy="6639940"/>
            <a:chOff x="0" y="0"/>
            <a:chExt cx="7029450" cy="6087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29450" cy="6088380"/>
            </a:xfrm>
            <a:custGeom>
              <a:avLst/>
              <a:gdLst/>
              <a:ahLst/>
              <a:cxnLst/>
              <a:rect l="l" t="t" r="r" b="b"/>
              <a:pathLst>
                <a:path w="7029450" h="6088380">
                  <a:moveTo>
                    <a:pt x="5271770" y="0"/>
                  </a:moveTo>
                  <a:lnTo>
                    <a:pt x="1757680" y="0"/>
                  </a:lnTo>
                  <a:lnTo>
                    <a:pt x="0" y="3044190"/>
                  </a:lnTo>
                  <a:lnTo>
                    <a:pt x="0" y="4330700"/>
                  </a:lnTo>
                  <a:cubicBezTo>
                    <a:pt x="0" y="5300980"/>
                    <a:pt x="787400" y="6088380"/>
                    <a:pt x="1757680" y="6088380"/>
                  </a:cubicBezTo>
                  <a:lnTo>
                    <a:pt x="1757680" y="6088380"/>
                  </a:lnTo>
                  <a:lnTo>
                    <a:pt x="5271770" y="6088380"/>
                  </a:lnTo>
                  <a:lnTo>
                    <a:pt x="7029450" y="3044190"/>
                  </a:lnTo>
                  <a:lnTo>
                    <a:pt x="7029450" y="1757680"/>
                  </a:lnTo>
                  <a:cubicBezTo>
                    <a:pt x="7029450" y="787400"/>
                    <a:pt x="6242050" y="0"/>
                    <a:pt x="5271770" y="0"/>
                  </a:cubicBezTo>
                  <a:lnTo>
                    <a:pt x="5271770" y="0"/>
                  </a:lnTo>
                  <a:close/>
                </a:path>
              </a:pathLst>
            </a:custGeom>
            <a:blipFill>
              <a:blip r:embed="rId2"/>
              <a:stretch>
                <a:fillRect l="-14878" r="-1487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Freeform 4"/>
          <p:cNvSpPr/>
          <p:nvPr/>
        </p:nvSpPr>
        <p:spPr>
          <a:xfrm>
            <a:off x="8102198" y="6925602"/>
            <a:ext cx="2083605" cy="2083605"/>
          </a:xfrm>
          <a:custGeom>
            <a:avLst/>
            <a:gdLst/>
            <a:ahLst/>
            <a:cxnLst/>
            <a:rect l="l" t="t" r="r" b="b"/>
            <a:pathLst>
              <a:path w="2083605" h="2083605">
                <a:moveTo>
                  <a:pt x="0" y="0"/>
                </a:moveTo>
                <a:lnTo>
                  <a:pt x="2083604" y="0"/>
                </a:lnTo>
                <a:lnTo>
                  <a:pt x="2083604" y="2083605"/>
                </a:lnTo>
                <a:lnTo>
                  <a:pt x="0" y="2083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5175695" y="1028700"/>
            <a:ext cx="2083605" cy="2117700"/>
          </a:xfrm>
          <a:custGeom>
            <a:avLst/>
            <a:gdLst/>
            <a:ahLst/>
            <a:cxnLst/>
            <a:rect l="l" t="t" r="r" b="b"/>
            <a:pathLst>
              <a:path w="2083605" h="2117700">
                <a:moveTo>
                  <a:pt x="0" y="0"/>
                </a:moveTo>
                <a:lnTo>
                  <a:pt x="2083605" y="0"/>
                </a:lnTo>
                <a:lnTo>
                  <a:pt x="2083605" y="2117700"/>
                </a:lnTo>
                <a:lnTo>
                  <a:pt x="0" y="21177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028700" y="981075"/>
            <a:ext cx="8115300" cy="1807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271"/>
              </a:lnSpc>
            </a:pPr>
            <a:r>
              <a:rPr lang="en-US" sz="6399" spc="-108">
                <a:solidFill>
                  <a:srgbClr val="59846D"/>
                </a:solidFill>
                <a:latin typeface="Arsenica Antiqua"/>
                <a:ea typeface="Arsenica Antiqua"/>
                <a:cs typeface="Arsenica Antiqua"/>
                <a:sym typeface="Arsenica Antiqua"/>
              </a:rPr>
              <a:t>Reach out to us for more information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5010139"/>
            <a:ext cx="8115300" cy="3094919"/>
            <a:chOff x="0" y="-142875"/>
            <a:chExt cx="10820400" cy="4126558"/>
          </a:xfrm>
        </p:grpSpPr>
        <p:sp>
          <p:nvSpPr>
            <p:cNvPr id="8" name="TextBox 8"/>
            <p:cNvSpPr txBox="1"/>
            <p:nvPr/>
          </p:nvSpPr>
          <p:spPr>
            <a:xfrm>
              <a:off x="0" y="-142875"/>
              <a:ext cx="10820400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49"/>
                </a:lnSpc>
                <a:spcBef>
                  <a:spcPct val="0"/>
                </a:spcBef>
              </a:pPr>
              <a:r>
                <a:rPr lang="en-US" sz="2499" u="none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Email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469900"/>
              <a:ext cx="10820400" cy="35137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  <a:hlinkClick r:id="rId7"/>
                </a:rPr>
                <a:t>Garvik.jain2024@vitstudent.ac.in</a:t>
              </a:r>
              <a:endParaRPr lang="en-US" sz="3000" dirty="0">
                <a:solidFill>
                  <a:srgbClr val="59846D"/>
                </a:solidFill>
                <a:latin typeface="Arsenica Antiqua"/>
                <a:ea typeface="Arsenica Antiqua"/>
                <a:cs typeface="Arsenica Antiqua"/>
                <a:sym typeface="Arsenica Antiqua"/>
              </a:endParaRPr>
            </a:p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dirty="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  <a:hlinkClick r:id="rId8"/>
                </a:rPr>
                <a:t>Durgesh.kumar2024@vitstudent.ac.in</a:t>
              </a:r>
              <a:endParaRPr lang="en-US" sz="3000" u="none" dirty="0">
                <a:solidFill>
                  <a:srgbClr val="59846D"/>
                </a:solidFill>
                <a:latin typeface="Arsenica Antiqua"/>
                <a:ea typeface="Arsenica Antiqua"/>
                <a:cs typeface="Arsenica Antiqua"/>
                <a:sym typeface="Arsenica Antiqua"/>
              </a:endParaRPr>
            </a:p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  <a:hlinkClick r:id="rId9"/>
                </a:rPr>
                <a:t>Shaikh.mahboob2024@vitstudent.ac.in</a:t>
              </a:r>
              <a:endParaRPr lang="en-US" sz="3000" dirty="0">
                <a:solidFill>
                  <a:srgbClr val="59846D"/>
                </a:solidFill>
                <a:latin typeface="Arsenica Antiqua"/>
                <a:ea typeface="Arsenica Antiqua"/>
                <a:cs typeface="Arsenica Antiqua"/>
                <a:sym typeface="Arsenica Antiqua"/>
              </a:endParaRPr>
            </a:p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dirty="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  <a:hlinkClick r:id="rId10"/>
                </a:rPr>
                <a:t>Ishani.ghosh2024@vitstudent.ac.in</a:t>
              </a:r>
              <a:endParaRPr lang="en-US" sz="3000" u="none" dirty="0">
                <a:solidFill>
                  <a:srgbClr val="59846D"/>
                </a:solidFill>
                <a:latin typeface="Arsenica Antiqua"/>
                <a:ea typeface="Arsenica Antiqua"/>
                <a:cs typeface="Arsenica Antiqua"/>
                <a:sym typeface="Arsenica Antiqua"/>
              </a:endParaRPr>
            </a:p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endParaRPr lang="en-US" sz="3000" u="none" dirty="0">
                <a:solidFill>
                  <a:srgbClr val="59846D"/>
                </a:solidFill>
                <a:latin typeface="Arsenica Antiqua"/>
                <a:ea typeface="Arsenica Antiqua"/>
                <a:cs typeface="Arsenica Antiqua"/>
                <a:sym typeface="Arsenica Antiqua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6619864"/>
            <a:ext cx="8115300" cy="940482"/>
            <a:chOff x="0" y="-142875"/>
            <a:chExt cx="10820400" cy="125397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42875"/>
              <a:ext cx="10820400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49"/>
                </a:lnSpc>
                <a:spcBef>
                  <a:spcPct val="0"/>
                </a:spcBef>
              </a:pPr>
              <a:endParaRPr lang="en-US" sz="2499" dirty="0">
                <a:solidFill>
                  <a:srgbClr val="59846D"/>
                </a:solidFill>
                <a:latin typeface="Rugrats Sans"/>
                <a:ea typeface="Rugrats Sans"/>
                <a:cs typeface="Rugrats Sans"/>
                <a:sym typeface="Rugrats Sans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69900"/>
              <a:ext cx="10820400" cy="6412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endParaRPr lang="en-US" sz="3000" dirty="0">
                <a:solidFill>
                  <a:srgbClr val="59846D"/>
                </a:solidFill>
                <a:latin typeface="Arsenica Antiqua"/>
                <a:ea typeface="Arsenica Antiqua"/>
                <a:cs typeface="Arsenica Antiqua"/>
                <a:sym typeface="Arsenica Antiqua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8227219"/>
            <a:ext cx="8115300" cy="940482"/>
            <a:chOff x="0" y="-142875"/>
            <a:chExt cx="10820400" cy="1253976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142875"/>
              <a:ext cx="10820400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Phone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469900"/>
              <a:ext cx="10820400" cy="6412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8603950173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F6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6155924" cy="10269368"/>
          </a:xfrm>
          <a:custGeom>
            <a:avLst/>
            <a:gdLst/>
            <a:ahLst/>
            <a:cxnLst/>
            <a:rect l="l" t="t" r="r" b="b"/>
            <a:pathLst>
              <a:path w="6155924" h="10269368">
                <a:moveTo>
                  <a:pt x="0" y="0"/>
                </a:moveTo>
                <a:lnTo>
                  <a:pt x="6155924" y="0"/>
                </a:lnTo>
                <a:lnTo>
                  <a:pt x="6155924" y="10269368"/>
                </a:lnTo>
                <a:lnTo>
                  <a:pt x="0" y="10269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66820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7786109" y="2269804"/>
            <a:ext cx="8719940" cy="4995802"/>
            <a:chOff x="0" y="0"/>
            <a:chExt cx="11626587" cy="6661070"/>
          </a:xfrm>
        </p:grpSpPr>
        <p:sp>
          <p:nvSpPr>
            <p:cNvPr id="4" name="TextBox 4"/>
            <p:cNvSpPr txBox="1"/>
            <p:nvPr/>
          </p:nvSpPr>
          <p:spPr>
            <a:xfrm>
              <a:off x="0" y="3467862"/>
              <a:ext cx="11626587" cy="3193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330"/>
                </a:lnSpc>
                <a:spcBef>
                  <a:spcPct val="0"/>
                </a:spcBef>
              </a:pPr>
              <a:r>
                <a:rPr lang="en-US" sz="8500" u="none" spc="-144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Embrace a Healthier Mindset</a:t>
              </a:r>
            </a:p>
          </p:txBody>
        </p:sp>
        <p:sp>
          <p:nvSpPr>
            <p:cNvPr id="5" name="Freeform 5"/>
            <p:cNvSpPr/>
            <p:nvPr/>
          </p:nvSpPr>
          <p:spPr>
            <a:xfrm>
              <a:off x="4536149" y="0"/>
              <a:ext cx="2554289" cy="2461405"/>
            </a:xfrm>
            <a:custGeom>
              <a:avLst/>
              <a:gdLst/>
              <a:ahLst/>
              <a:cxnLst/>
              <a:rect l="l" t="t" r="r" b="b"/>
              <a:pathLst>
                <a:path w="2554289" h="2461405">
                  <a:moveTo>
                    <a:pt x="0" y="0"/>
                  </a:moveTo>
                  <a:lnTo>
                    <a:pt x="2554289" y="0"/>
                  </a:lnTo>
                  <a:lnTo>
                    <a:pt x="2554289" y="2461405"/>
                  </a:lnTo>
                  <a:lnTo>
                    <a:pt x="0" y="24614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F6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991100"/>
            <a:ext cx="6157377" cy="1155949"/>
            <a:chOff x="0" y="0"/>
            <a:chExt cx="8209837" cy="1541265"/>
          </a:xfrm>
        </p:grpSpPr>
        <p:sp>
          <p:nvSpPr>
            <p:cNvPr id="3" name="AutoShape 3"/>
            <p:cNvSpPr/>
            <p:nvPr/>
          </p:nvSpPr>
          <p:spPr>
            <a:xfrm flipH="1">
              <a:off x="0" y="19050"/>
              <a:ext cx="2040357" cy="0"/>
            </a:xfrm>
            <a:prstGeom prst="line">
              <a:avLst/>
            </a:prstGeom>
            <a:ln w="38100" cap="flat">
              <a:solidFill>
                <a:srgbClr val="A6BA8C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43232"/>
              <a:ext cx="8209837" cy="1198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00"/>
                </a:lnSpc>
                <a:spcBef>
                  <a:spcPct val="0"/>
                </a:spcBef>
              </a:pPr>
              <a:r>
                <a:rPr lang="en-US" sz="2500" u="none" dirty="0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A holistic approach to enhancing well-being </a:t>
              </a:r>
              <a:r>
                <a:rPr lang="en-US" sz="2500" dirty="0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,</a:t>
              </a:r>
              <a:r>
                <a:rPr lang="en-US" sz="2500" u="none" dirty="0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focus and productivity.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8001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028700" y="971550"/>
            <a:ext cx="6157377" cy="3252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40"/>
              </a:lnSpc>
              <a:spcBef>
                <a:spcPct val="0"/>
              </a:spcBef>
            </a:pPr>
            <a:r>
              <a:rPr lang="en-US" sz="8000" u="none" spc="-136">
                <a:solidFill>
                  <a:srgbClr val="59846D"/>
                </a:solidFill>
                <a:latin typeface="Arsenica Antiqua"/>
                <a:ea typeface="Arsenica Antiqua"/>
                <a:cs typeface="Arsenica Antiqua"/>
                <a:sym typeface="Arsenica Antiqua"/>
              </a:rPr>
              <a:t>Uniting Fitness and Mindfulness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0270038" y="2269038"/>
            <a:ext cx="5748923" cy="5748923"/>
            <a:chOff x="0" y="0"/>
            <a:chExt cx="6272530" cy="6272530"/>
          </a:xfrm>
        </p:grpSpPr>
        <p:sp>
          <p:nvSpPr>
            <p:cNvPr id="8" name="Freeform 8"/>
            <p:cNvSpPr/>
            <p:nvPr/>
          </p:nvSpPr>
          <p:spPr>
            <a:xfrm rot="138000">
              <a:off x="-250867" y="-252137"/>
              <a:ext cx="6775535" cy="6775535"/>
            </a:xfrm>
            <a:custGeom>
              <a:avLst/>
              <a:gdLst/>
              <a:ahLst/>
              <a:cxnLst/>
              <a:rect l="l" t="t" r="r" b="b"/>
              <a:pathLst>
                <a:path w="6775535" h="6775535">
                  <a:moveTo>
                    <a:pt x="5987192" y="3297345"/>
                  </a:moveTo>
                  <a:cubicBezTo>
                    <a:pt x="6729052" y="3983135"/>
                    <a:pt x="6775534" y="5140442"/>
                    <a:pt x="6091013" y="5882251"/>
                  </a:cubicBezTo>
                  <a:cubicBezTo>
                    <a:pt x="5405223" y="6624110"/>
                    <a:pt x="4247915" y="6670593"/>
                    <a:pt x="3506107" y="5986071"/>
                  </a:cubicBezTo>
                  <a:lnTo>
                    <a:pt x="3491587" y="5972673"/>
                  </a:lnTo>
                  <a:lnTo>
                    <a:pt x="3478189" y="5987192"/>
                  </a:lnTo>
                  <a:cubicBezTo>
                    <a:pt x="2792399" y="6729052"/>
                    <a:pt x="1635092" y="6775534"/>
                    <a:pt x="893283" y="6091013"/>
                  </a:cubicBezTo>
                  <a:cubicBezTo>
                    <a:pt x="151424" y="5405223"/>
                    <a:pt x="104941" y="4247916"/>
                    <a:pt x="789463" y="3506107"/>
                  </a:cubicBezTo>
                  <a:lnTo>
                    <a:pt x="802861" y="3491588"/>
                  </a:lnTo>
                  <a:lnTo>
                    <a:pt x="788341" y="3478189"/>
                  </a:lnTo>
                  <a:cubicBezTo>
                    <a:pt x="46482" y="2792399"/>
                    <a:pt x="0" y="1635092"/>
                    <a:pt x="684521" y="893284"/>
                  </a:cubicBezTo>
                  <a:cubicBezTo>
                    <a:pt x="1369093" y="152744"/>
                    <a:pt x="2526400" y="106262"/>
                    <a:pt x="3269427" y="789463"/>
                  </a:cubicBezTo>
                  <a:lnTo>
                    <a:pt x="3283946" y="802861"/>
                  </a:lnTo>
                  <a:lnTo>
                    <a:pt x="3297345" y="788342"/>
                  </a:lnTo>
                  <a:cubicBezTo>
                    <a:pt x="3983135" y="46482"/>
                    <a:pt x="5140442" y="0"/>
                    <a:pt x="5882250" y="684521"/>
                  </a:cubicBezTo>
                  <a:cubicBezTo>
                    <a:pt x="6624110" y="1370311"/>
                    <a:pt x="6670592" y="2527618"/>
                    <a:pt x="5986071" y="3269427"/>
                  </a:cubicBezTo>
                  <a:lnTo>
                    <a:pt x="5972673" y="3283946"/>
                  </a:lnTo>
                  <a:lnTo>
                    <a:pt x="5987192" y="3297345"/>
                  </a:lnTo>
                  <a:close/>
                </a:path>
              </a:pathLst>
            </a:custGeom>
            <a:blipFill>
              <a:blip r:embed="rId4"/>
              <a:stretch>
                <a:fillRect l="-68255" t="-13463" r="-7680" b="-375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D6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47036" y="6262213"/>
            <a:ext cx="3948109" cy="2842015"/>
            <a:chOff x="-128227" y="-260629"/>
            <a:chExt cx="5241204" cy="3732245"/>
          </a:xfrm>
        </p:grpSpPr>
        <p:sp>
          <p:nvSpPr>
            <p:cNvPr id="3" name="AutoShape 3"/>
            <p:cNvSpPr/>
            <p:nvPr/>
          </p:nvSpPr>
          <p:spPr>
            <a:xfrm flipH="1">
              <a:off x="0" y="19050"/>
              <a:ext cx="1927462" cy="0"/>
            </a:xfrm>
            <a:prstGeom prst="line">
              <a:avLst/>
            </a:prstGeom>
            <a:ln w="38100" cap="flat">
              <a:solidFill>
                <a:srgbClr val="E4F6CE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-128227" y="-260629"/>
              <a:ext cx="5112977" cy="13294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09"/>
                </a:lnSpc>
              </a:pPr>
              <a:r>
                <a:rPr lang="en-US" sz="2999" u="none" spc="5" dirty="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Fitness Tracking: powered by Google fit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689383"/>
              <a:ext cx="5112977" cy="1782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00"/>
                </a:lnSpc>
                <a:spcBef>
                  <a:spcPct val="0"/>
                </a:spcBef>
              </a:pPr>
              <a:r>
                <a:rPr lang="en-US" sz="2500" u="none" dirty="0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Monitor your progress and stay motivated with real-time tracking features.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311191" y="6035045"/>
            <a:ext cx="4059341" cy="2603742"/>
            <a:chOff x="0" y="0"/>
            <a:chExt cx="5412454" cy="3471656"/>
          </a:xfrm>
        </p:grpSpPr>
        <p:sp>
          <p:nvSpPr>
            <p:cNvPr id="7" name="AutoShape 7"/>
            <p:cNvSpPr/>
            <p:nvPr/>
          </p:nvSpPr>
          <p:spPr>
            <a:xfrm flipH="1">
              <a:off x="0" y="19050"/>
              <a:ext cx="2040357" cy="0"/>
            </a:xfrm>
            <a:prstGeom prst="line">
              <a:avLst/>
            </a:prstGeom>
            <a:ln w="38100" cap="flat">
              <a:solidFill>
                <a:srgbClr val="E4F6CE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02891"/>
              <a:ext cx="5412454" cy="742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09"/>
                </a:lnSpc>
              </a:pPr>
              <a:r>
                <a:rPr lang="en-US" sz="2999" u="none" spc="5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Soothing Music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689423"/>
              <a:ext cx="5412454" cy="1782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00"/>
                </a:lnSpc>
                <a:spcBef>
                  <a:spcPct val="0"/>
                </a:spcBef>
              </a:pPr>
              <a:r>
                <a:rPr lang="en-US" sz="2500" u="none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Enjoy calming melodies that enhance your focus and relaxation during workouts.</a:t>
              </a:r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028700" y="6035045"/>
            <a:ext cx="3722244" cy="3223255"/>
            <a:chOff x="0" y="0"/>
            <a:chExt cx="7029450" cy="608711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029450" cy="6088380"/>
            </a:xfrm>
            <a:custGeom>
              <a:avLst/>
              <a:gdLst/>
              <a:ahLst/>
              <a:cxnLst/>
              <a:rect l="l" t="t" r="r" b="b"/>
              <a:pathLst>
                <a:path w="7029450" h="6088380">
                  <a:moveTo>
                    <a:pt x="5271770" y="0"/>
                  </a:moveTo>
                  <a:lnTo>
                    <a:pt x="1757680" y="0"/>
                  </a:lnTo>
                  <a:lnTo>
                    <a:pt x="0" y="3044190"/>
                  </a:lnTo>
                  <a:lnTo>
                    <a:pt x="0" y="4330700"/>
                  </a:lnTo>
                  <a:cubicBezTo>
                    <a:pt x="0" y="5300980"/>
                    <a:pt x="787400" y="6088380"/>
                    <a:pt x="1757680" y="6088380"/>
                  </a:cubicBezTo>
                  <a:lnTo>
                    <a:pt x="1757680" y="6088380"/>
                  </a:lnTo>
                  <a:lnTo>
                    <a:pt x="5271770" y="6088380"/>
                  </a:lnTo>
                  <a:lnTo>
                    <a:pt x="7029450" y="3044190"/>
                  </a:lnTo>
                  <a:lnTo>
                    <a:pt x="7029450" y="1757680"/>
                  </a:lnTo>
                  <a:cubicBezTo>
                    <a:pt x="7029450" y="787400"/>
                    <a:pt x="6242050" y="0"/>
                    <a:pt x="5271770" y="0"/>
                  </a:cubicBezTo>
                  <a:lnTo>
                    <a:pt x="5271770" y="0"/>
                  </a:lnTo>
                  <a:close/>
                </a:path>
              </a:pathLst>
            </a:custGeom>
            <a:blipFill>
              <a:blip r:embed="rId2"/>
              <a:stretch>
                <a:fillRect l="-21728" r="-2172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9144000" y="6035045"/>
            <a:ext cx="3722244" cy="3223255"/>
            <a:chOff x="0" y="0"/>
            <a:chExt cx="7029450" cy="6087110"/>
          </a:xfrm>
        </p:grpSpPr>
        <p:sp>
          <p:nvSpPr>
            <p:cNvPr id="13" name="Freeform 13"/>
            <p:cNvSpPr/>
            <p:nvPr/>
          </p:nvSpPr>
          <p:spPr>
            <a:xfrm rot="-186000">
              <a:off x="-116901" y="-90564"/>
              <a:ext cx="7263253" cy="6269508"/>
            </a:xfrm>
            <a:custGeom>
              <a:avLst/>
              <a:gdLst/>
              <a:ahLst/>
              <a:cxnLst/>
              <a:rect l="l" t="t" r="r" b="b"/>
              <a:pathLst>
                <a:path w="7263253" h="6269508">
                  <a:moveTo>
                    <a:pt x="5550726" y="190038"/>
                  </a:moveTo>
                  <a:lnTo>
                    <a:pt x="2041778" y="0"/>
                  </a:lnTo>
                  <a:lnTo>
                    <a:pt x="122044" y="2944682"/>
                  </a:lnTo>
                  <a:lnTo>
                    <a:pt x="52471" y="4229309"/>
                  </a:lnTo>
                  <a:cubicBezTo>
                    <a:pt x="0" y="5198169"/>
                    <a:pt x="743666" y="6026999"/>
                    <a:pt x="1712526" y="6079470"/>
                  </a:cubicBezTo>
                  <a:lnTo>
                    <a:pt x="1712526" y="6079470"/>
                  </a:lnTo>
                  <a:lnTo>
                    <a:pt x="5221474" y="6269508"/>
                  </a:lnTo>
                  <a:lnTo>
                    <a:pt x="7141208" y="3324826"/>
                  </a:lnTo>
                  <a:lnTo>
                    <a:pt x="7210781" y="2040199"/>
                  </a:lnTo>
                  <a:cubicBezTo>
                    <a:pt x="7263252" y="1071339"/>
                    <a:pt x="6519586" y="242509"/>
                    <a:pt x="5550726" y="190038"/>
                  </a:cubicBezTo>
                  <a:lnTo>
                    <a:pt x="5550726" y="190038"/>
                  </a:lnTo>
                  <a:close/>
                </a:path>
              </a:pathLst>
            </a:custGeom>
            <a:blipFill>
              <a:blip r:embed="rId3"/>
              <a:stretch>
                <a:fillRect l="-43269" t="-4063" r="-11975" b="-1411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4" name="Freeform 14"/>
          <p:cNvSpPr/>
          <p:nvPr/>
        </p:nvSpPr>
        <p:spPr>
          <a:xfrm>
            <a:off x="12708466" y="1013742"/>
            <a:ext cx="2183947" cy="2219685"/>
          </a:xfrm>
          <a:custGeom>
            <a:avLst/>
            <a:gdLst/>
            <a:ahLst/>
            <a:cxnLst/>
            <a:rect l="l" t="t" r="r" b="b"/>
            <a:pathLst>
              <a:path w="2183947" h="2219685">
                <a:moveTo>
                  <a:pt x="0" y="0"/>
                </a:moveTo>
                <a:lnTo>
                  <a:pt x="2183947" y="0"/>
                </a:lnTo>
                <a:lnTo>
                  <a:pt x="2183947" y="2219685"/>
                </a:lnTo>
                <a:lnTo>
                  <a:pt x="0" y="22196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5"/>
          <p:cNvSpPr/>
          <p:nvPr/>
        </p:nvSpPr>
        <p:spPr>
          <a:xfrm>
            <a:off x="15031514" y="1013742"/>
            <a:ext cx="2227786" cy="2219685"/>
          </a:xfrm>
          <a:custGeom>
            <a:avLst/>
            <a:gdLst/>
            <a:ahLst/>
            <a:cxnLst/>
            <a:rect l="l" t="t" r="r" b="b"/>
            <a:pathLst>
              <a:path w="2227786" h="2219685">
                <a:moveTo>
                  <a:pt x="0" y="0"/>
                </a:moveTo>
                <a:lnTo>
                  <a:pt x="2227786" y="0"/>
                </a:lnTo>
                <a:lnTo>
                  <a:pt x="2227786" y="2219685"/>
                </a:lnTo>
                <a:lnTo>
                  <a:pt x="0" y="22196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TextBox 16"/>
          <p:cNvSpPr txBox="1"/>
          <p:nvPr/>
        </p:nvSpPr>
        <p:spPr>
          <a:xfrm>
            <a:off x="1028700" y="971550"/>
            <a:ext cx="10623371" cy="2261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40"/>
              </a:lnSpc>
              <a:spcBef>
                <a:spcPct val="0"/>
              </a:spcBef>
            </a:pPr>
            <a:r>
              <a:rPr lang="en-US" sz="8000" u="none" spc="-136">
                <a:solidFill>
                  <a:srgbClr val="59846D"/>
                </a:solidFill>
                <a:latin typeface="Arsenica Antiqua"/>
                <a:ea typeface="Arsenica Antiqua"/>
                <a:cs typeface="Arsenica Antiqua"/>
                <a:sym typeface="Arsenica Antiqua"/>
              </a:rPr>
              <a:t>Our Solution: Key Features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F6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9600" y="4076701"/>
            <a:ext cx="6611078" cy="5181600"/>
            <a:chOff x="0" y="0"/>
            <a:chExt cx="8255970" cy="6440521"/>
          </a:xfrm>
        </p:grpSpPr>
        <p:sp>
          <p:nvSpPr>
            <p:cNvPr id="3" name="TextBox 3"/>
            <p:cNvSpPr txBox="1"/>
            <p:nvPr/>
          </p:nvSpPr>
          <p:spPr>
            <a:xfrm>
              <a:off x="0" y="-47625"/>
              <a:ext cx="8255970" cy="4060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350"/>
                </a:lnSpc>
                <a:spcBef>
                  <a:spcPct val="0"/>
                </a:spcBef>
              </a:pPr>
              <a:r>
                <a:rPr lang="en-US" sz="7500" u="none" spc="-127" dirty="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Understanding the </a:t>
              </a:r>
              <a:r>
                <a:rPr lang="en-US" sz="7500" u="none" spc="-127" dirty="0" err="1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Fitsync</a:t>
              </a:r>
              <a:r>
                <a:rPr lang="en-US" sz="7500" u="none" spc="-127" dirty="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 Flow Diagram</a:t>
              </a:r>
            </a:p>
          </p:txBody>
        </p:sp>
        <p:sp>
          <p:nvSpPr>
            <p:cNvPr id="4" name="AutoShape 4"/>
            <p:cNvSpPr/>
            <p:nvPr/>
          </p:nvSpPr>
          <p:spPr>
            <a:xfrm flipH="1">
              <a:off x="0" y="4333689"/>
              <a:ext cx="1786516" cy="0"/>
            </a:xfrm>
            <a:prstGeom prst="line">
              <a:avLst/>
            </a:prstGeom>
            <a:ln w="38100" cap="flat">
              <a:solidFill>
                <a:srgbClr val="A6BA8C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658288"/>
              <a:ext cx="8255970" cy="1782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00"/>
                </a:lnSpc>
                <a:spcBef>
                  <a:spcPct val="0"/>
                </a:spcBef>
              </a:pPr>
              <a:r>
                <a:rPr lang="en-US" sz="2500" u="none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This diagram illustrates how Fitsync seamlessly integrates fitness and mindfulness.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8001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18FECC-F05C-A12C-F784-5BE4E93EF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D6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15522989" y="2765011"/>
            <a:ext cx="2765011" cy="2765011"/>
          </a:xfrm>
          <a:custGeom>
            <a:avLst/>
            <a:gdLst/>
            <a:ahLst/>
            <a:cxnLst/>
            <a:rect l="l" t="t" r="r" b="b"/>
            <a:pathLst>
              <a:path w="2765011" h="2765011">
                <a:moveTo>
                  <a:pt x="0" y="0"/>
                </a:moveTo>
                <a:lnTo>
                  <a:pt x="2765011" y="0"/>
                </a:lnTo>
                <a:lnTo>
                  <a:pt x="2765011" y="2765012"/>
                </a:lnTo>
                <a:lnTo>
                  <a:pt x="0" y="27650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2757977" y="0"/>
            <a:ext cx="2765011" cy="2765011"/>
          </a:xfrm>
          <a:custGeom>
            <a:avLst/>
            <a:gdLst/>
            <a:ahLst/>
            <a:cxnLst/>
            <a:rect l="l" t="t" r="r" b="b"/>
            <a:pathLst>
              <a:path w="2765011" h="2765011">
                <a:moveTo>
                  <a:pt x="0" y="0"/>
                </a:moveTo>
                <a:lnTo>
                  <a:pt x="2765012" y="0"/>
                </a:lnTo>
                <a:lnTo>
                  <a:pt x="2765012" y="2765011"/>
                </a:lnTo>
                <a:lnTo>
                  <a:pt x="0" y="27650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/>
          <p:nvPr/>
        </p:nvGrpSpPr>
        <p:grpSpPr>
          <a:xfrm>
            <a:off x="381000" y="419100"/>
            <a:ext cx="8658183" cy="3753963"/>
            <a:chOff x="0" y="0"/>
            <a:chExt cx="10680644" cy="4192483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10680644" cy="29958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815"/>
                </a:lnSpc>
              </a:pPr>
              <a:r>
                <a:rPr lang="en-US" sz="7974" spc="-135" dirty="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Fostering a Healthier Lifestyle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994450"/>
              <a:ext cx="10680644" cy="1198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</a:pPr>
              <a:r>
                <a:rPr lang="en-US" sz="2499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Fitsync promotes mindfulness and fitness through integrated wellness practices.</a:t>
              </a:r>
            </a:p>
          </p:txBody>
        </p:sp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440B30B5-2F16-75D5-B674-58B55671C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DC0470D3-08C2-69BD-B800-E8601413C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4ECF326-C129-5D51-0CBE-9901D62D7E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6200" y="4222986"/>
            <a:ext cx="18364200" cy="60640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D6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371108" y="6701439"/>
            <a:ext cx="16916892" cy="0"/>
          </a:xfrm>
          <a:prstGeom prst="line">
            <a:avLst/>
          </a:prstGeom>
          <a:ln w="28575" cap="flat">
            <a:solidFill>
              <a:srgbClr val="E4F6CE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028700" y="6226980"/>
            <a:ext cx="933639" cy="948917"/>
          </a:xfrm>
          <a:custGeom>
            <a:avLst/>
            <a:gdLst/>
            <a:ahLst/>
            <a:cxnLst/>
            <a:rect l="l" t="t" r="r" b="b"/>
            <a:pathLst>
              <a:path w="933639" h="948917">
                <a:moveTo>
                  <a:pt x="0" y="0"/>
                </a:moveTo>
                <a:lnTo>
                  <a:pt x="933639" y="0"/>
                </a:lnTo>
                <a:lnTo>
                  <a:pt x="933639" y="948918"/>
                </a:lnTo>
                <a:lnTo>
                  <a:pt x="0" y="9489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5317258" y="6226980"/>
            <a:ext cx="933639" cy="948917"/>
          </a:xfrm>
          <a:custGeom>
            <a:avLst/>
            <a:gdLst/>
            <a:ahLst/>
            <a:cxnLst/>
            <a:rect l="l" t="t" r="r" b="b"/>
            <a:pathLst>
              <a:path w="933639" h="948917">
                <a:moveTo>
                  <a:pt x="0" y="0"/>
                </a:moveTo>
                <a:lnTo>
                  <a:pt x="933640" y="0"/>
                </a:lnTo>
                <a:lnTo>
                  <a:pt x="933640" y="948918"/>
                </a:lnTo>
                <a:lnTo>
                  <a:pt x="0" y="9489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9603698" y="6226980"/>
            <a:ext cx="933639" cy="948917"/>
          </a:xfrm>
          <a:custGeom>
            <a:avLst/>
            <a:gdLst/>
            <a:ahLst/>
            <a:cxnLst/>
            <a:rect l="l" t="t" r="r" b="b"/>
            <a:pathLst>
              <a:path w="933639" h="948917">
                <a:moveTo>
                  <a:pt x="0" y="0"/>
                </a:moveTo>
                <a:lnTo>
                  <a:pt x="933639" y="0"/>
                </a:lnTo>
                <a:lnTo>
                  <a:pt x="933639" y="948918"/>
                </a:lnTo>
                <a:lnTo>
                  <a:pt x="0" y="9489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13890137" y="6226980"/>
            <a:ext cx="933639" cy="948917"/>
          </a:xfrm>
          <a:custGeom>
            <a:avLst/>
            <a:gdLst/>
            <a:ahLst/>
            <a:cxnLst/>
            <a:rect l="l" t="t" r="r" b="b"/>
            <a:pathLst>
              <a:path w="933639" h="948917">
                <a:moveTo>
                  <a:pt x="0" y="0"/>
                </a:moveTo>
                <a:lnTo>
                  <a:pt x="933640" y="0"/>
                </a:lnTo>
                <a:lnTo>
                  <a:pt x="933640" y="948918"/>
                </a:lnTo>
                <a:lnTo>
                  <a:pt x="0" y="9489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028700" y="800100"/>
            <a:ext cx="14210751" cy="1447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spc="-136">
                <a:solidFill>
                  <a:srgbClr val="59846D"/>
                </a:solidFill>
                <a:latin typeface="Arsenica Antiqua"/>
                <a:ea typeface="Arsenica Antiqua"/>
                <a:cs typeface="Arsenica Antiqua"/>
                <a:sym typeface="Arsenica Antiqua"/>
              </a:rPr>
              <a:t>Fitsync Milestones in Action</a:t>
            </a:r>
          </a:p>
        </p:txBody>
      </p:sp>
      <p:sp>
        <p:nvSpPr>
          <p:cNvPr id="8" name="Freeform 8"/>
          <p:cNvSpPr/>
          <p:nvPr/>
        </p:nvSpPr>
        <p:spPr>
          <a:xfrm rot="-5400000">
            <a:off x="15764641" y="0"/>
            <a:ext cx="2523359" cy="2523359"/>
          </a:xfrm>
          <a:custGeom>
            <a:avLst/>
            <a:gdLst/>
            <a:ahLst/>
            <a:cxnLst/>
            <a:rect l="l" t="t" r="r" b="b"/>
            <a:pathLst>
              <a:path w="2523359" h="2523359">
                <a:moveTo>
                  <a:pt x="0" y="0"/>
                </a:moveTo>
                <a:lnTo>
                  <a:pt x="2523359" y="0"/>
                </a:lnTo>
                <a:lnTo>
                  <a:pt x="2523359" y="2523359"/>
                </a:lnTo>
                <a:lnTo>
                  <a:pt x="0" y="25233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grpSp>
        <p:nvGrpSpPr>
          <p:cNvPr id="9" name="Group 9"/>
          <p:cNvGrpSpPr/>
          <p:nvPr/>
        </p:nvGrpSpPr>
        <p:grpSpPr>
          <a:xfrm>
            <a:off x="1028700" y="7618183"/>
            <a:ext cx="3364925" cy="1180878"/>
            <a:chOff x="0" y="0"/>
            <a:chExt cx="4486566" cy="157450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42875"/>
              <a:ext cx="4486566" cy="742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10"/>
                </a:lnSpc>
              </a:pPr>
              <a:r>
                <a:rPr lang="en-US" sz="3000" spc="6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Launch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59612"/>
              <a:ext cx="4486566" cy="6148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56"/>
                </a:lnSpc>
                <a:spcBef>
                  <a:spcPct val="0"/>
                </a:spcBef>
              </a:pPr>
              <a:r>
                <a:rPr lang="en-US" sz="2468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Initial app release date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17258" y="7618183"/>
            <a:ext cx="3364925" cy="1626648"/>
            <a:chOff x="0" y="0"/>
            <a:chExt cx="4486566" cy="216886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0"/>
              <a:ext cx="4486566" cy="704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spc="6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First Update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969772"/>
              <a:ext cx="4486566" cy="11990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56"/>
                </a:lnSpc>
                <a:spcBef>
                  <a:spcPct val="0"/>
                </a:spcBef>
              </a:pPr>
              <a:r>
                <a:rPr lang="en-US" sz="2468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Added mindfulness features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894375" y="7603920"/>
            <a:ext cx="3364925" cy="1645698"/>
            <a:chOff x="0" y="0"/>
            <a:chExt cx="4486566" cy="2194264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85725"/>
              <a:ext cx="4486566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92"/>
                </a:lnSpc>
                <a:spcBef>
                  <a:spcPct val="0"/>
                </a:spcBef>
              </a:pPr>
              <a:r>
                <a:rPr lang="en-US" sz="316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Expansion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95172"/>
              <a:ext cx="4486566" cy="11990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56"/>
                </a:lnSpc>
                <a:spcBef>
                  <a:spcPct val="0"/>
                </a:spcBef>
              </a:pPr>
              <a:r>
                <a:rPr lang="en-US" sz="2468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New features and regions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605817" y="7603920"/>
            <a:ext cx="3364925" cy="1645698"/>
            <a:chOff x="0" y="0"/>
            <a:chExt cx="4486566" cy="2194264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85725"/>
              <a:ext cx="4486566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92"/>
                </a:lnSpc>
                <a:spcBef>
                  <a:spcPct val="0"/>
                </a:spcBef>
              </a:pPr>
              <a:r>
                <a:rPr lang="en-US" sz="316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User Feedback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995172"/>
              <a:ext cx="4486566" cy="11990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56"/>
                </a:lnSpc>
                <a:spcBef>
                  <a:spcPct val="0"/>
                </a:spcBef>
              </a:pPr>
              <a:r>
                <a:rPr lang="en-US" sz="2468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Enhanced user experience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D6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47179" y="6214511"/>
            <a:ext cx="16916892" cy="0"/>
          </a:xfrm>
          <a:prstGeom prst="line">
            <a:avLst/>
          </a:prstGeom>
          <a:ln w="28575" cap="flat">
            <a:solidFill>
              <a:srgbClr val="E4F6CE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564361" y="5756082"/>
            <a:ext cx="928677" cy="916858"/>
          </a:xfrm>
          <a:custGeom>
            <a:avLst/>
            <a:gdLst/>
            <a:ahLst/>
            <a:cxnLst/>
            <a:rect l="l" t="t" r="r" b="b"/>
            <a:pathLst>
              <a:path w="928677" h="916858">
                <a:moveTo>
                  <a:pt x="0" y="0"/>
                </a:moveTo>
                <a:lnTo>
                  <a:pt x="928678" y="0"/>
                </a:lnTo>
                <a:lnTo>
                  <a:pt x="928678" y="916858"/>
                </a:lnTo>
                <a:lnTo>
                  <a:pt x="0" y="916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4272065" y="5756082"/>
            <a:ext cx="928677" cy="916858"/>
          </a:xfrm>
          <a:custGeom>
            <a:avLst/>
            <a:gdLst/>
            <a:ahLst/>
            <a:cxnLst/>
            <a:rect l="l" t="t" r="r" b="b"/>
            <a:pathLst>
              <a:path w="928677" h="916858">
                <a:moveTo>
                  <a:pt x="0" y="0"/>
                </a:moveTo>
                <a:lnTo>
                  <a:pt x="928677" y="0"/>
                </a:lnTo>
                <a:lnTo>
                  <a:pt x="928677" y="916858"/>
                </a:lnTo>
                <a:lnTo>
                  <a:pt x="0" y="916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7739358" y="5756082"/>
            <a:ext cx="928677" cy="916858"/>
          </a:xfrm>
          <a:custGeom>
            <a:avLst/>
            <a:gdLst/>
            <a:ahLst/>
            <a:cxnLst/>
            <a:rect l="l" t="t" r="r" b="b"/>
            <a:pathLst>
              <a:path w="928677" h="916858">
                <a:moveTo>
                  <a:pt x="0" y="0"/>
                </a:moveTo>
                <a:lnTo>
                  <a:pt x="928677" y="0"/>
                </a:lnTo>
                <a:lnTo>
                  <a:pt x="928677" y="916858"/>
                </a:lnTo>
                <a:lnTo>
                  <a:pt x="0" y="916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11206650" y="5756082"/>
            <a:ext cx="928677" cy="916858"/>
          </a:xfrm>
          <a:custGeom>
            <a:avLst/>
            <a:gdLst/>
            <a:ahLst/>
            <a:cxnLst/>
            <a:rect l="l" t="t" r="r" b="b"/>
            <a:pathLst>
              <a:path w="928677" h="916858">
                <a:moveTo>
                  <a:pt x="0" y="0"/>
                </a:moveTo>
                <a:lnTo>
                  <a:pt x="928678" y="0"/>
                </a:lnTo>
                <a:lnTo>
                  <a:pt x="928678" y="916858"/>
                </a:lnTo>
                <a:lnTo>
                  <a:pt x="0" y="916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14678503" y="5756082"/>
            <a:ext cx="928677" cy="916858"/>
          </a:xfrm>
          <a:custGeom>
            <a:avLst/>
            <a:gdLst/>
            <a:ahLst/>
            <a:cxnLst/>
            <a:rect l="l" t="t" r="r" b="b"/>
            <a:pathLst>
              <a:path w="928677" h="916858">
                <a:moveTo>
                  <a:pt x="0" y="0"/>
                </a:moveTo>
                <a:lnTo>
                  <a:pt x="928677" y="0"/>
                </a:lnTo>
                <a:lnTo>
                  <a:pt x="928677" y="916858"/>
                </a:lnTo>
                <a:lnTo>
                  <a:pt x="0" y="916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1028700" y="800100"/>
            <a:ext cx="14114141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spc="-136">
                <a:solidFill>
                  <a:srgbClr val="59846D"/>
                </a:solidFill>
                <a:latin typeface="Arsenica Antiqua"/>
                <a:ea typeface="Arsenica Antiqua"/>
                <a:cs typeface="Arsenica Antiqua"/>
                <a:sym typeface="Arsenica Antiqua"/>
              </a:rPr>
              <a:t>Future Enhancements for Fitsync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804772" y="7161919"/>
            <a:ext cx="2809285" cy="1618251"/>
            <a:chOff x="0" y="0"/>
            <a:chExt cx="3745713" cy="215766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42875"/>
              <a:ext cx="3745713" cy="742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10"/>
                </a:lnSpc>
              </a:pPr>
              <a:r>
                <a:rPr lang="en-US" sz="3000" spc="6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Phase One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59634"/>
              <a:ext cx="3745713" cy="1198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Launch mindfulness feature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272065" y="7158101"/>
            <a:ext cx="2809285" cy="1187737"/>
            <a:chOff x="0" y="0"/>
            <a:chExt cx="3745713" cy="158365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0"/>
              <a:ext cx="3745713" cy="704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spc="6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Phase Two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969816"/>
              <a:ext cx="3745713" cy="613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Introduce AI chatbot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206650" y="7143838"/>
            <a:ext cx="2809285" cy="1654413"/>
            <a:chOff x="0" y="0"/>
            <a:chExt cx="3745713" cy="2205884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95250"/>
              <a:ext cx="3745713" cy="742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Phase Four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007850"/>
              <a:ext cx="3745713" cy="1198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Enhance user dashboard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4673943" y="7143838"/>
            <a:ext cx="2809285" cy="1654413"/>
            <a:chOff x="0" y="0"/>
            <a:chExt cx="3745713" cy="2205884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95250"/>
              <a:ext cx="3745713" cy="742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Phase Five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007850"/>
              <a:ext cx="3745713" cy="1198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Roll out fitness streaks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739358" y="7143838"/>
            <a:ext cx="2809285" cy="1654413"/>
            <a:chOff x="0" y="0"/>
            <a:chExt cx="3745713" cy="2205884"/>
          </a:xfrm>
        </p:grpSpPr>
        <p:sp>
          <p:nvSpPr>
            <p:cNvPr id="22" name="TextBox 22"/>
            <p:cNvSpPr txBox="1"/>
            <p:nvPr/>
          </p:nvSpPr>
          <p:spPr>
            <a:xfrm>
              <a:off x="0" y="-95250"/>
              <a:ext cx="3745713" cy="742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Phase Three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1007850"/>
              <a:ext cx="3745713" cy="1198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59846D"/>
                  </a:solidFill>
                  <a:latin typeface="Rugrats Sans"/>
                  <a:ea typeface="Rugrats Sans"/>
                  <a:cs typeface="Rugrats Sans"/>
                  <a:sym typeface="Rugrats Sans"/>
                </a:rPr>
                <a:t>Expand music library</a:t>
              </a:r>
            </a:p>
          </p:txBody>
        </p:sp>
      </p:grpSp>
      <p:sp>
        <p:nvSpPr>
          <p:cNvPr id="24" name="Freeform 24"/>
          <p:cNvSpPr/>
          <p:nvPr/>
        </p:nvSpPr>
        <p:spPr>
          <a:xfrm>
            <a:off x="15764641" y="0"/>
            <a:ext cx="2523359" cy="2523359"/>
          </a:xfrm>
          <a:custGeom>
            <a:avLst/>
            <a:gdLst/>
            <a:ahLst/>
            <a:cxnLst/>
            <a:rect l="l" t="t" r="r" b="b"/>
            <a:pathLst>
              <a:path w="2523359" h="2523359">
                <a:moveTo>
                  <a:pt x="0" y="0"/>
                </a:moveTo>
                <a:lnTo>
                  <a:pt x="2523359" y="0"/>
                </a:lnTo>
                <a:lnTo>
                  <a:pt x="2523359" y="2523359"/>
                </a:lnTo>
                <a:lnTo>
                  <a:pt x="0" y="25233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F6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1108" y="2970781"/>
            <a:ext cx="10425252" cy="4340232"/>
            <a:chOff x="0" y="0"/>
            <a:chExt cx="13900336" cy="5786976"/>
          </a:xfrm>
        </p:grpSpPr>
        <p:sp>
          <p:nvSpPr>
            <p:cNvPr id="3" name="TextBox 3"/>
            <p:cNvSpPr txBox="1"/>
            <p:nvPr/>
          </p:nvSpPr>
          <p:spPr>
            <a:xfrm>
              <a:off x="0" y="-57150"/>
              <a:ext cx="13900336" cy="43175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840"/>
                </a:lnSpc>
                <a:spcBef>
                  <a:spcPct val="0"/>
                </a:spcBef>
              </a:pPr>
              <a:r>
                <a:rPr lang="en-US" sz="8000" u="none" spc="-136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“Your path to mindfulness and fitness begins here.”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5044661"/>
              <a:ext cx="9214119" cy="742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09"/>
                </a:lnSpc>
              </a:pPr>
              <a:r>
                <a:rPr lang="en-US" sz="2999" u="none" spc="5">
                  <a:solidFill>
                    <a:srgbClr val="59846D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– Fitsync Team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13141897" y="0"/>
            <a:ext cx="5146103" cy="5146103"/>
          </a:xfrm>
          <a:custGeom>
            <a:avLst/>
            <a:gdLst/>
            <a:ahLst/>
            <a:cxnLst/>
            <a:rect l="l" t="t" r="r" b="b"/>
            <a:pathLst>
              <a:path w="5146103" h="5146103">
                <a:moveTo>
                  <a:pt x="0" y="0"/>
                </a:moveTo>
                <a:lnTo>
                  <a:pt x="5146103" y="0"/>
                </a:lnTo>
                <a:lnTo>
                  <a:pt x="5146103" y="5146103"/>
                </a:lnTo>
                <a:lnTo>
                  <a:pt x="0" y="51461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13141897" y="5140897"/>
            <a:ext cx="5146103" cy="5146103"/>
          </a:xfrm>
          <a:custGeom>
            <a:avLst/>
            <a:gdLst/>
            <a:ahLst/>
            <a:cxnLst/>
            <a:rect l="l" t="t" r="r" b="b"/>
            <a:pathLst>
              <a:path w="5146103" h="5146103">
                <a:moveTo>
                  <a:pt x="0" y="0"/>
                </a:moveTo>
                <a:lnTo>
                  <a:pt x="5146103" y="0"/>
                </a:lnTo>
                <a:lnTo>
                  <a:pt x="5146103" y="5146103"/>
                </a:lnTo>
                <a:lnTo>
                  <a:pt x="0" y="51461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215</Words>
  <Application>Microsoft Office PowerPoint</Application>
  <PresentationFormat>Custom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Arsenica Antiqua</vt:lpstr>
      <vt:lpstr>Rugrats Sans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Fitsync: Mindful Fitness</dc:title>
  <dc:description>Presentation - Fitsync: Mindful Fitness</dc:description>
  <cp:lastModifiedBy>Durgesh Kumar</cp:lastModifiedBy>
  <cp:revision>4</cp:revision>
  <dcterms:created xsi:type="dcterms:W3CDTF">2006-08-16T00:00:00Z</dcterms:created>
  <dcterms:modified xsi:type="dcterms:W3CDTF">2025-08-28T13:17:44Z</dcterms:modified>
  <dc:identifier>DAGxWZvPpw0</dc:identifier>
</cp:coreProperties>
</file>

<file path=docProps/thumbnail.jpeg>
</file>